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16"/>
  </p:notesMasterIdLst>
  <p:sldIdLst>
    <p:sldId id="256" r:id="rId2"/>
    <p:sldId id="257" r:id="rId3"/>
    <p:sldId id="258" r:id="rId4"/>
    <p:sldId id="267" r:id="rId5"/>
    <p:sldId id="293" r:id="rId6"/>
    <p:sldId id="291" r:id="rId7"/>
    <p:sldId id="285" r:id="rId8"/>
    <p:sldId id="294" r:id="rId9"/>
    <p:sldId id="273" r:id="rId10"/>
    <p:sldId id="274" r:id="rId11"/>
    <p:sldId id="290" r:id="rId12"/>
    <p:sldId id="275" r:id="rId13"/>
    <p:sldId id="276" r:id="rId14"/>
    <p:sldId id="27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itam Sharma" initials="PS" lastIdx="1" clrIdx="0">
    <p:extLst>
      <p:ext uri="{19B8F6BF-5375-455C-9EA6-DF929625EA0E}">
        <p15:presenceInfo xmlns:p15="http://schemas.microsoft.com/office/powerpoint/2012/main" userId="0c8ccb0c8aaa32c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26" autoAdjust="0"/>
    <p:restoredTop sz="94660"/>
  </p:normalViewPr>
  <p:slideViewPr>
    <p:cSldViewPr snapToGrid="0">
      <p:cViewPr varScale="1">
        <p:scale>
          <a:sx n="46" d="100"/>
          <a:sy n="46" d="100"/>
        </p:scale>
        <p:origin x="63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pn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28F650-3B40-4548-86AB-B78463D598E4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D5C503-6DB7-4F3A-B9EB-286FDCF771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0656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6421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3963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991718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75545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348726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260793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0712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03048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840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0746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6805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6361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3704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745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2670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3335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6871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64CAF74-B342-4575-A604-176543A240DD}" type="datetimeFigureOut">
              <a:rPr lang="en-IN" smtClean="0"/>
              <a:t>26/06/2019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52E2AC7-C632-4B46-A550-248A4836A79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47702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ciencedirect.com/" TargetMode="External"/><Relationship Id="rId2" Type="http://schemas.openxmlformats.org/officeDocument/2006/relationships/hyperlink" Target="http://www.fao.org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illinois.edu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3438" y="3380547"/>
            <a:ext cx="10977562" cy="665162"/>
          </a:xfrm>
        </p:spPr>
        <p:txBody>
          <a:bodyPr>
            <a:normAutofit/>
          </a:bodyPr>
          <a:lstStyle/>
          <a:p>
            <a:r>
              <a:rPr lang="en-IN" sz="2000" dirty="0" smtClean="0"/>
              <a:t>RAJASTHAN TECHNICAL UNIVERSITY KOTA</a:t>
            </a:r>
            <a:endParaRPr lang="en-IN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826908" y="4871288"/>
            <a:ext cx="68531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 dirty="0" smtClean="0"/>
              <a:t>SMART IRRIGATION SYSTEM </a:t>
            </a:r>
            <a:endParaRPr lang="en-IN" sz="40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487" y="1659696"/>
            <a:ext cx="1693963" cy="172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0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3252" y="672922"/>
            <a:ext cx="10018713" cy="1001332"/>
          </a:xfrm>
        </p:spPr>
        <p:txBody>
          <a:bodyPr/>
          <a:lstStyle/>
          <a:p>
            <a:pPr algn="l"/>
            <a:r>
              <a:rPr lang="en-IN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MARKETING STRATEGY</a:t>
            </a:r>
            <a:endParaRPr lang="en-IN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00375" y="3057186"/>
            <a:ext cx="465300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 smtClean="0"/>
              <a:t>How we reach out-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posters, newspapers, banners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Seed &amp; pesticide shops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local Dhan-mandi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Radio and agriculture TV channel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Announcements on vehicle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DRAMA (NUKAD-NATAK)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PANCHAYAT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DOOR TO DOOR PROMOTION </a:t>
            </a: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00375" y="1674254"/>
            <a:ext cx="34115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 smtClean="0"/>
              <a:t>GROUND LEVEL MARKETING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 smtClean="0"/>
              <a:t>VILLAGE AMBASSADOR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 smtClean="0"/>
              <a:t>DEMONSTRATIONS 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788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4772523" y="729915"/>
            <a:ext cx="2406316" cy="65772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Company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5" name="Down Arrow 4"/>
          <p:cNvSpPr/>
          <p:nvPr/>
        </p:nvSpPr>
        <p:spPr>
          <a:xfrm>
            <a:off x="5646818" y="1451809"/>
            <a:ext cx="657727" cy="689811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ounded Rectangle 5"/>
          <p:cNvSpPr/>
          <p:nvPr/>
        </p:nvSpPr>
        <p:spPr>
          <a:xfrm>
            <a:off x="4884819" y="2205788"/>
            <a:ext cx="2294020" cy="6898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 dirty="0" smtClean="0"/>
              <a:t>Distributor </a:t>
            </a:r>
            <a:endParaRPr lang="en-IN" sz="3200" dirty="0"/>
          </a:p>
        </p:txBody>
      </p:sp>
      <p:sp>
        <p:nvSpPr>
          <p:cNvPr id="8" name="Rounded Rectangle 7"/>
          <p:cNvSpPr/>
          <p:nvPr/>
        </p:nvSpPr>
        <p:spPr>
          <a:xfrm>
            <a:off x="8899350" y="3805989"/>
            <a:ext cx="2406317" cy="115503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 dirty="0" smtClean="0"/>
              <a:t>Village ambassador </a:t>
            </a:r>
            <a:endParaRPr lang="en-IN" sz="3200" dirty="0"/>
          </a:p>
        </p:txBody>
      </p:sp>
      <p:sp>
        <p:nvSpPr>
          <p:cNvPr id="11" name="Rounded Rectangle 10"/>
          <p:cNvSpPr/>
          <p:nvPr/>
        </p:nvSpPr>
        <p:spPr>
          <a:xfrm>
            <a:off x="4989089" y="5767135"/>
            <a:ext cx="2406317" cy="91440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 dirty="0" smtClean="0"/>
              <a:t>Farmers  </a:t>
            </a:r>
            <a:endParaRPr lang="en-IN" sz="3200" dirty="0"/>
          </a:p>
        </p:txBody>
      </p:sp>
      <p:sp>
        <p:nvSpPr>
          <p:cNvPr id="12" name="Bent Arrow 11"/>
          <p:cNvSpPr/>
          <p:nvPr/>
        </p:nvSpPr>
        <p:spPr>
          <a:xfrm rot="16200000" flipH="1">
            <a:off x="2715127" y="1592181"/>
            <a:ext cx="1283368" cy="2831426"/>
          </a:xfrm>
          <a:prstGeom prst="ben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383632" y="3713746"/>
            <a:ext cx="1973179" cy="115503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Local distributors </a:t>
            </a:r>
            <a:endParaRPr lang="en-I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Bent Arrow 13"/>
          <p:cNvSpPr/>
          <p:nvPr/>
        </p:nvSpPr>
        <p:spPr>
          <a:xfrm rot="10800000" flipH="1">
            <a:off x="2069432" y="4932944"/>
            <a:ext cx="2815387" cy="1668381"/>
          </a:xfrm>
          <a:prstGeom prst="ben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077322" y="3702094"/>
            <a:ext cx="2017291" cy="12191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Service centre </a:t>
            </a:r>
            <a:endParaRPr lang="en-I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7178839" y="4106775"/>
            <a:ext cx="1636285" cy="497305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Left-Up Arrow 18"/>
          <p:cNvSpPr/>
          <p:nvPr/>
        </p:nvSpPr>
        <p:spPr>
          <a:xfrm flipV="1">
            <a:off x="7291134" y="2270035"/>
            <a:ext cx="3200403" cy="1347377"/>
          </a:xfrm>
          <a:prstGeom prst="left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Left-Up Arrow 19"/>
          <p:cNvSpPr/>
          <p:nvPr/>
        </p:nvSpPr>
        <p:spPr>
          <a:xfrm>
            <a:off x="7499676" y="5149597"/>
            <a:ext cx="2991861" cy="1395586"/>
          </a:xfrm>
          <a:prstGeom prst="left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/>
          <p:cNvSpPr txBox="1"/>
          <p:nvPr/>
        </p:nvSpPr>
        <p:spPr>
          <a:xfrm>
            <a:off x="1641538" y="145140"/>
            <a:ext cx="3130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 smtClean="0"/>
              <a:t>Market channel </a:t>
            </a:r>
            <a:endParaRPr lang="en-IN" sz="3200" b="1" dirty="0"/>
          </a:p>
        </p:txBody>
      </p:sp>
      <p:sp>
        <p:nvSpPr>
          <p:cNvPr id="23" name="Up-Down Arrow 22"/>
          <p:cNvSpPr/>
          <p:nvPr/>
        </p:nvSpPr>
        <p:spPr>
          <a:xfrm>
            <a:off x="5814257" y="2943725"/>
            <a:ext cx="435144" cy="705853"/>
          </a:xfrm>
          <a:prstGeom prst="up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Up-Down Arrow 23"/>
          <p:cNvSpPr/>
          <p:nvPr/>
        </p:nvSpPr>
        <p:spPr>
          <a:xfrm>
            <a:off x="5840823" y="4967223"/>
            <a:ext cx="490288" cy="753981"/>
          </a:xfrm>
          <a:prstGeom prst="up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Left-Right Arrow 24"/>
          <p:cNvSpPr/>
          <p:nvPr/>
        </p:nvSpPr>
        <p:spPr>
          <a:xfrm>
            <a:off x="3477125" y="4066673"/>
            <a:ext cx="1511964" cy="633664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118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9102" y="2869857"/>
            <a:ext cx="10018713" cy="872544"/>
          </a:xfrm>
        </p:spPr>
        <p:txBody>
          <a:bodyPr/>
          <a:lstStyle/>
          <a:p>
            <a:pPr algn="l"/>
            <a:r>
              <a:rPr lang="en-IN" b="1" dirty="0" smtClean="0"/>
              <a:t>FINANCIAL</a:t>
            </a:r>
            <a:endParaRPr lang="en-IN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091149" y="1828801"/>
            <a:ext cx="98546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Our product is a B2C model. Profit by sales will be the revenue of the product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Price of the product is </a:t>
            </a:r>
            <a:r>
              <a:rPr lang="en-IN" b="1" dirty="0" smtClean="0"/>
              <a:t>15000 INR </a:t>
            </a:r>
            <a:r>
              <a:rPr lang="en-IN" dirty="0" smtClean="0"/>
              <a:t>per acre( 3 units per hectare) and the cost for one acre is 9000 INR</a:t>
            </a:r>
          </a:p>
          <a:p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61504" y="1108657"/>
            <a:ext cx="10018713" cy="87254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IN" b="1" smtClean="0"/>
              <a:t>REVENUE MODEL</a:t>
            </a:r>
            <a:endParaRPr lang="en-IN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281648" y="3841607"/>
            <a:ext cx="512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Manufacturing cost- 3000 </a:t>
            </a:r>
            <a:r>
              <a:rPr lang="en-IN" dirty="0" smtClean="0"/>
              <a:t>INR approx</a:t>
            </a:r>
            <a:r>
              <a:rPr lang="en-IN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2076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111" y="1384301"/>
            <a:ext cx="10018713" cy="782392"/>
          </a:xfrm>
        </p:spPr>
        <p:txBody>
          <a:bodyPr>
            <a:normAutofit/>
          </a:bodyPr>
          <a:lstStyle/>
          <a:p>
            <a:pPr algn="l"/>
            <a:r>
              <a:rPr lang="en-IN" b="1" dirty="0" smtClean="0"/>
              <a:t>VALUE STATEMENT</a:t>
            </a:r>
            <a:endParaRPr lang="en-IN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397697" y="2601890"/>
            <a:ext cx="51748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dirty="0" smtClean="0"/>
              <a:t>Fair idea about irrigation</a:t>
            </a:r>
          </a:p>
          <a:p>
            <a:pPr marL="342900" indent="-342900">
              <a:buAutoNum type="arabicPeriod"/>
            </a:pPr>
            <a:r>
              <a:rPr lang="en-IN" dirty="0" smtClean="0"/>
              <a:t>Real time data of field </a:t>
            </a:r>
          </a:p>
          <a:p>
            <a:pPr marL="342900" indent="-342900">
              <a:buAutoNum type="arabicPeriod"/>
            </a:pPr>
            <a:r>
              <a:rPr lang="en-IN" dirty="0" smtClean="0"/>
              <a:t>Better irrigation management</a:t>
            </a:r>
          </a:p>
          <a:p>
            <a:pPr marL="342900" indent="-342900">
              <a:buAutoNum type="arabicPeriod"/>
            </a:pPr>
            <a:r>
              <a:rPr lang="en-IN" dirty="0" smtClean="0"/>
              <a:t>Crop mapping </a:t>
            </a:r>
          </a:p>
          <a:p>
            <a:r>
              <a:rPr lang="en-IN" dirty="0" smtClean="0"/>
              <a:t> </a:t>
            </a:r>
          </a:p>
          <a:p>
            <a:pPr marL="342900" indent="-342900"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295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858" y="698679"/>
            <a:ext cx="10018713" cy="717997"/>
          </a:xfrm>
        </p:spPr>
        <p:txBody>
          <a:bodyPr>
            <a:normAutofit/>
          </a:bodyPr>
          <a:lstStyle/>
          <a:p>
            <a:pPr algn="l"/>
            <a:r>
              <a:rPr lang="en-IN" sz="3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TEAM</a:t>
            </a:r>
            <a:endParaRPr lang="en-IN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92439" y="1751527"/>
            <a:ext cx="3797835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Name – BALMUKUND PANDEY </a:t>
            </a:r>
          </a:p>
          <a:p>
            <a:r>
              <a:rPr lang="en-IN" dirty="0" smtClean="0"/>
              <a:t>Branch – ECE  3</a:t>
            </a:r>
            <a:r>
              <a:rPr lang="en-IN" baseline="30000" dirty="0" smtClean="0"/>
              <a:t>rd</a:t>
            </a:r>
            <a:r>
              <a:rPr lang="en-IN" dirty="0" smtClean="0"/>
              <a:t> year</a:t>
            </a:r>
          </a:p>
          <a:p>
            <a:r>
              <a:rPr lang="en-IN" dirty="0" smtClean="0"/>
              <a:t>Skill- iot, web designing </a:t>
            </a:r>
          </a:p>
          <a:p>
            <a:endParaRPr lang="en-IN" dirty="0" smtClean="0"/>
          </a:p>
          <a:p>
            <a:r>
              <a:rPr lang="en-IN" dirty="0" smtClean="0"/>
              <a:t>Name – Ishwar Singh Solanki </a:t>
            </a:r>
          </a:p>
          <a:p>
            <a:r>
              <a:rPr lang="en-IN" dirty="0" smtClean="0"/>
              <a:t>Branch – ME 3</a:t>
            </a:r>
            <a:r>
              <a:rPr lang="en-IN" baseline="30000" dirty="0" smtClean="0"/>
              <a:t>rd</a:t>
            </a:r>
            <a:r>
              <a:rPr lang="en-IN" dirty="0" smtClean="0"/>
              <a:t> year</a:t>
            </a:r>
          </a:p>
          <a:p>
            <a:r>
              <a:rPr lang="en-IN" dirty="0" smtClean="0"/>
              <a:t>Skill- Embedded , web designing,</a:t>
            </a:r>
          </a:p>
          <a:p>
            <a:r>
              <a:rPr lang="en-IN" dirty="0"/>
              <a:t>	</a:t>
            </a:r>
            <a:r>
              <a:rPr lang="en-IN" dirty="0" smtClean="0"/>
              <a:t>hardware  </a:t>
            </a:r>
          </a:p>
          <a:p>
            <a:endParaRPr lang="en-IN" dirty="0" smtClean="0"/>
          </a:p>
          <a:p>
            <a:r>
              <a:rPr lang="en-IN" dirty="0" smtClean="0"/>
              <a:t>Name –Pankaj Sharma</a:t>
            </a:r>
          </a:p>
          <a:p>
            <a:r>
              <a:rPr lang="en-IN" dirty="0" smtClean="0"/>
              <a:t>Branch – CIVIL 3</a:t>
            </a:r>
            <a:r>
              <a:rPr lang="en-IN" baseline="30000" dirty="0" smtClean="0"/>
              <a:t>rd</a:t>
            </a:r>
            <a:r>
              <a:rPr lang="en-IN" dirty="0" smtClean="0"/>
              <a:t> year</a:t>
            </a:r>
          </a:p>
          <a:p>
            <a:r>
              <a:rPr lang="en-IN" dirty="0" smtClean="0"/>
              <a:t>Skill- soil ,irrigation, public relations  </a:t>
            </a:r>
          </a:p>
          <a:p>
            <a:endParaRPr lang="en-IN" dirty="0" smtClean="0"/>
          </a:p>
          <a:p>
            <a:r>
              <a:rPr lang="en-IN" dirty="0" smtClean="0"/>
              <a:t>Name – Pritam Sharma</a:t>
            </a:r>
          </a:p>
          <a:p>
            <a:r>
              <a:rPr lang="en-IN" dirty="0" smtClean="0"/>
              <a:t>Branch –  ECE ,3</a:t>
            </a:r>
            <a:r>
              <a:rPr lang="en-IN" baseline="30000" dirty="0" smtClean="0"/>
              <a:t>rd</a:t>
            </a:r>
            <a:r>
              <a:rPr lang="en-IN" dirty="0" smtClean="0"/>
              <a:t> year </a:t>
            </a:r>
          </a:p>
          <a:p>
            <a:r>
              <a:rPr lang="en-IN" dirty="0" smtClean="0"/>
              <a:t>Skill- iot, web-design, public relations  </a:t>
            </a:r>
          </a:p>
          <a:p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6648214" y="1751527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/>
              <a:t>Name – </a:t>
            </a:r>
            <a:r>
              <a:rPr lang="en-IN" dirty="0" smtClean="0"/>
              <a:t>Prakash panwar  </a:t>
            </a:r>
            <a:endParaRPr lang="en-IN" dirty="0"/>
          </a:p>
          <a:p>
            <a:r>
              <a:rPr lang="en-IN" dirty="0"/>
              <a:t>BRANCH – </a:t>
            </a:r>
            <a:r>
              <a:rPr lang="en-IN" dirty="0" err="1" smtClean="0"/>
              <a:t>P&amp;I</a:t>
            </a:r>
            <a:endParaRPr lang="en-IN" dirty="0"/>
          </a:p>
          <a:p>
            <a:r>
              <a:rPr lang="en-IN" dirty="0"/>
              <a:t>SKILL- </a:t>
            </a:r>
            <a:r>
              <a:rPr lang="en-IN" dirty="0" smtClean="0"/>
              <a:t>Hardware, Marketing,</a:t>
            </a:r>
          </a:p>
          <a:p>
            <a:r>
              <a:rPr lang="en-IN" dirty="0"/>
              <a:t>	</a:t>
            </a:r>
            <a:r>
              <a:rPr lang="en-IN" dirty="0" smtClean="0"/>
              <a:t>content writing </a:t>
            </a:r>
            <a:endParaRPr lang="en-IN" dirty="0"/>
          </a:p>
          <a:p>
            <a:endParaRPr lang="en-IN" dirty="0"/>
          </a:p>
          <a:p>
            <a:r>
              <a:rPr lang="en-IN" dirty="0"/>
              <a:t>Name –  </a:t>
            </a:r>
            <a:r>
              <a:rPr lang="en-IN" dirty="0" err="1" smtClean="0"/>
              <a:t>sai</a:t>
            </a:r>
            <a:r>
              <a:rPr lang="en-IN" dirty="0" smtClean="0"/>
              <a:t> </a:t>
            </a:r>
            <a:r>
              <a:rPr lang="en-IN" dirty="0" err="1" smtClean="0"/>
              <a:t>chaithrika</a:t>
            </a:r>
            <a:r>
              <a:rPr lang="en-IN" dirty="0" smtClean="0"/>
              <a:t> </a:t>
            </a:r>
            <a:endParaRPr lang="en-IN" dirty="0"/>
          </a:p>
          <a:p>
            <a:r>
              <a:rPr lang="en-IN" dirty="0"/>
              <a:t>BRANCH – </a:t>
            </a:r>
            <a:r>
              <a:rPr lang="en-IN" dirty="0" err="1" smtClean="0"/>
              <a:t>EEE</a:t>
            </a:r>
            <a:r>
              <a:rPr lang="en-IN" dirty="0"/>
              <a:t> </a:t>
            </a:r>
            <a:r>
              <a:rPr lang="en-IN" dirty="0" smtClean="0"/>
              <a:t>, 1</a:t>
            </a:r>
            <a:r>
              <a:rPr lang="en-IN" baseline="30000" dirty="0" smtClean="0"/>
              <a:t>st</a:t>
            </a:r>
            <a:r>
              <a:rPr lang="en-IN" dirty="0" smtClean="0"/>
              <a:t> year </a:t>
            </a:r>
            <a:endParaRPr lang="en-IN" dirty="0"/>
          </a:p>
          <a:p>
            <a:r>
              <a:rPr lang="en-IN" dirty="0" smtClean="0"/>
              <a:t>SKILL- content writing &amp; marketing  </a:t>
            </a:r>
            <a:endParaRPr lang="en-IN" dirty="0"/>
          </a:p>
          <a:p>
            <a:endParaRPr lang="en-IN" dirty="0"/>
          </a:p>
          <a:p>
            <a:r>
              <a:rPr lang="en-IN" dirty="0"/>
              <a:t>Name – </a:t>
            </a:r>
            <a:r>
              <a:rPr lang="en-IN" dirty="0" err="1" smtClean="0"/>
              <a:t>sai</a:t>
            </a:r>
            <a:r>
              <a:rPr lang="en-IN" dirty="0" smtClean="0"/>
              <a:t> </a:t>
            </a:r>
            <a:r>
              <a:rPr lang="en-IN" dirty="0" err="1" smtClean="0"/>
              <a:t>sreeja</a:t>
            </a:r>
            <a:r>
              <a:rPr lang="en-IN" dirty="0" smtClean="0"/>
              <a:t> </a:t>
            </a:r>
            <a:r>
              <a:rPr lang="en-IN" dirty="0" err="1" smtClean="0"/>
              <a:t>reddy</a:t>
            </a:r>
            <a:r>
              <a:rPr lang="en-IN" dirty="0" smtClean="0"/>
              <a:t> </a:t>
            </a:r>
            <a:endParaRPr lang="en-IN" dirty="0"/>
          </a:p>
          <a:p>
            <a:r>
              <a:rPr lang="en-IN" dirty="0"/>
              <a:t>BRANCH – </a:t>
            </a:r>
            <a:r>
              <a:rPr lang="en-IN" dirty="0" err="1" smtClean="0"/>
              <a:t>EEE</a:t>
            </a:r>
            <a:r>
              <a:rPr lang="en-IN" dirty="0" smtClean="0"/>
              <a:t> , 1</a:t>
            </a:r>
            <a:r>
              <a:rPr lang="en-IN" baseline="30000" dirty="0" smtClean="0"/>
              <a:t>st</a:t>
            </a:r>
            <a:r>
              <a:rPr lang="en-IN" dirty="0" smtClean="0"/>
              <a:t> year </a:t>
            </a:r>
            <a:endParaRPr lang="en-IN" dirty="0"/>
          </a:p>
          <a:p>
            <a:r>
              <a:rPr lang="en-IN" dirty="0"/>
              <a:t>SKILL- content writing &amp; marketing </a:t>
            </a:r>
            <a:r>
              <a:rPr lang="en-IN" dirty="0" smtClean="0"/>
              <a:t>,translator  </a:t>
            </a:r>
            <a:endParaRPr lang="en-IN" dirty="0"/>
          </a:p>
          <a:p>
            <a:endParaRPr lang="en-IN" dirty="0"/>
          </a:p>
          <a:p>
            <a:r>
              <a:rPr lang="en-IN" dirty="0"/>
              <a:t>Name – </a:t>
            </a:r>
            <a:r>
              <a:rPr lang="en-IN" dirty="0" smtClean="0"/>
              <a:t>vivek </a:t>
            </a:r>
            <a:r>
              <a:rPr lang="en-IN" dirty="0" err="1" smtClean="0"/>
              <a:t>rajotia</a:t>
            </a:r>
            <a:r>
              <a:rPr lang="en-IN" dirty="0" smtClean="0"/>
              <a:t> </a:t>
            </a:r>
            <a:endParaRPr lang="en-IN" dirty="0"/>
          </a:p>
          <a:p>
            <a:r>
              <a:rPr lang="en-IN" dirty="0"/>
              <a:t>BRANCH – </a:t>
            </a:r>
            <a:r>
              <a:rPr lang="en-IN" dirty="0" err="1" smtClean="0"/>
              <a:t>EIC</a:t>
            </a:r>
            <a:r>
              <a:rPr lang="en-IN" dirty="0" smtClean="0"/>
              <a:t> , 3</a:t>
            </a:r>
            <a:r>
              <a:rPr lang="en-IN" baseline="30000" dirty="0" smtClean="0"/>
              <a:t>rd</a:t>
            </a:r>
            <a:r>
              <a:rPr lang="en-IN" dirty="0" smtClean="0"/>
              <a:t> year  </a:t>
            </a:r>
            <a:endParaRPr lang="en-IN" dirty="0"/>
          </a:p>
          <a:p>
            <a:r>
              <a:rPr lang="en-IN" dirty="0" smtClean="0"/>
              <a:t>SKILL-</a:t>
            </a:r>
            <a:r>
              <a:rPr lang="en-IN" dirty="0"/>
              <a:t>Embedded </a:t>
            </a:r>
            <a:r>
              <a:rPr lang="en-IN" dirty="0" smtClean="0"/>
              <a:t>,hardware  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3721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802807" y="852533"/>
            <a:ext cx="10977563" cy="666750"/>
          </a:xfrm>
        </p:spPr>
        <p:txBody>
          <a:bodyPr>
            <a:noAutofit/>
          </a:bodyPr>
          <a:lstStyle/>
          <a:p>
            <a:pPr algn="l"/>
            <a:r>
              <a:rPr lang="en-IN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PROBLEM STATEMENT </a:t>
            </a:r>
            <a:endParaRPr lang="en-IN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02807" y="1917375"/>
            <a:ext cx="95690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farmer use traditional method to schedule  the irrigation that leads them to loss on yield as proper irrigation is the key for the yield of crop  </a:t>
            </a:r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682" y="3302370"/>
            <a:ext cx="4148278" cy="28625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075" y="3302370"/>
            <a:ext cx="3913735" cy="27768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88673" y="6329363"/>
            <a:ext cx="52629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 smtClean="0">
                <a:solidFill>
                  <a:schemeClr val="accent6">
                    <a:lumMod val="50000"/>
                  </a:schemeClr>
                </a:solidFill>
              </a:rPr>
              <a:t>Crop destroyed due to over and under irrigation </a:t>
            </a:r>
            <a:endParaRPr lang="en-IN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729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867436" y="268108"/>
            <a:ext cx="10977563" cy="66675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SOLUTION APPROACH </a:t>
            </a:r>
            <a:endParaRPr lang="en-IN" sz="4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67436" y="1218597"/>
            <a:ext cx="9740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We </a:t>
            </a: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developed  </a:t>
            </a: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an </a:t>
            </a: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IOT </a:t>
            </a: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based solution </a:t>
            </a: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which informs about  when and how much to irrigate ; on the basis of real time data  concerned to irrigation of field </a:t>
            </a:r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584" y="2210222"/>
            <a:ext cx="8356065" cy="393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33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13"/>
          <p:cNvSpPr/>
          <p:nvPr/>
        </p:nvSpPr>
        <p:spPr>
          <a:xfrm>
            <a:off x="5772554" y="2701912"/>
            <a:ext cx="484632" cy="4723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Down Arrow 18"/>
          <p:cNvSpPr/>
          <p:nvPr/>
        </p:nvSpPr>
        <p:spPr>
          <a:xfrm>
            <a:off x="5772554" y="4480857"/>
            <a:ext cx="418565" cy="2569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Rounded Rectangle 19"/>
          <p:cNvSpPr/>
          <p:nvPr/>
        </p:nvSpPr>
        <p:spPr>
          <a:xfrm>
            <a:off x="5063015" y="4764952"/>
            <a:ext cx="2112136" cy="6050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WEB SERVER</a:t>
            </a:r>
          </a:p>
          <a:p>
            <a:pPr algn="ctr"/>
            <a:r>
              <a:rPr lang="en-IN" dirty="0" smtClean="0"/>
              <a:t>DATABASE  </a:t>
            </a:r>
            <a:endParaRPr lang="en-IN" dirty="0"/>
          </a:p>
        </p:txBody>
      </p:sp>
      <p:sp>
        <p:nvSpPr>
          <p:cNvPr id="21" name="Rounded Rectangle 20"/>
          <p:cNvSpPr/>
          <p:nvPr/>
        </p:nvSpPr>
        <p:spPr>
          <a:xfrm>
            <a:off x="5177934" y="5835966"/>
            <a:ext cx="1580764" cy="7856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ANALYSIS </a:t>
            </a:r>
            <a:endParaRPr lang="en-IN" dirty="0"/>
          </a:p>
        </p:txBody>
      </p:sp>
      <p:sp>
        <p:nvSpPr>
          <p:cNvPr id="22" name="Down Arrow 21"/>
          <p:cNvSpPr/>
          <p:nvPr/>
        </p:nvSpPr>
        <p:spPr>
          <a:xfrm>
            <a:off x="5914222" y="5437202"/>
            <a:ext cx="342964" cy="3472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Rounded Rectangle 22"/>
          <p:cNvSpPr/>
          <p:nvPr/>
        </p:nvSpPr>
        <p:spPr>
          <a:xfrm>
            <a:off x="2694507" y="5784452"/>
            <a:ext cx="1893194" cy="759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IRRIGATION CONCEPT </a:t>
            </a:r>
            <a:endParaRPr lang="en-IN" dirty="0"/>
          </a:p>
        </p:txBody>
      </p:sp>
      <p:sp>
        <p:nvSpPr>
          <p:cNvPr id="25" name="Right Arrow 24"/>
          <p:cNvSpPr/>
          <p:nvPr/>
        </p:nvSpPr>
        <p:spPr>
          <a:xfrm>
            <a:off x="4658533" y="6016271"/>
            <a:ext cx="450760" cy="3348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Rounded Rectangle 26"/>
          <p:cNvSpPr/>
          <p:nvPr/>
        </p:nvSpPr>
        <p:spPr>
          <a:xfrm>
            <a:off x="7833033" y="5826252"/>
            <a:ext cx="1780622" cy="8210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DISPLAY ON WEB  DESK BOARD</a:t>
            </a:r>
            <a:endParaRPr lang="en-IN" dirty="0"/>
          </a:p>
        </p:txBody>
      </p:sp>
      <p:sp>
        <p:nvSpPr>
          <p:cNvPr id="30" name="Rounded Rectangle 29"/>
          <p:cNvSpPr/>
          <p:nvPr/>
        </p:nvSpPr>
        <p:spPr>
          <a:xfrm>
            <a:off x="10275772" y="5835966"/>
            <a:ext cx="1640006" cy="7534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ALERT SMS ON CELL</a:t>
            </a:r>
            <a:endParaRPr lang="en-IN" dirty="0"/>
          </a:p>
        </p:txBody>
      </p:sp>
      <p:sp>
        <p:nvSpPr>
          <p:cNvPr id="31" name="Down Arrow 30"/>
          <p:cNvSpPr/>
          <p:nvPr/>
        </p:nvSpPr>
        <p:spPr>
          <a:xfrm rot="16200000">
            <a:off x="7076418" y="5703315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Right Arrow 31"/>
          <p:cNvSpPr/>
          <p:nvPr/>
        </p:nvSpPr>
        <p:spPr>
          <a:xfrm>
            <a:off x="9712895" y="6061346"/>
            <a:ext cx="463636" cy="3348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3" name="Bent Arrow 32"/>
          <p:cNvSpPr/>
          <p:nvPr/>
        </p:nvSpPr>
        <p:spPr>
          <a:xfrm rot="10800000">
            <a:off x="7487434" y="2696830"/>
            <a:ext cx="1092205" cy="69119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4" name="Bent Arrow 33"/>
          <p:cNvSpPr/>
          <p:nvPr/>
        </p:nvSpPr>
        <p:spPr>
          <a:xfrm flipV="1">
            <a:off x="3454987" y="2762223"/>
            <a:ext cx="1017431" cy="69119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65376" y="0"/>
            <a:ext cx="30140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latin typeface="Calibri" panose="020F0502020204030204" pitchFamily="34" charset="0"/>
                <a:cs typeface="Calibri" panose="020F0502020204030204" pitchFamily="34" charset="0"/>
              </a:rPr>
              <a:t>STEPS FOR SOLUTION-</a:t>
            </a:r>
            <a:endParaRPr lang="en-IN" sz="240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28303" y="965731"/>
            <a:ext cx="2386142" cy="137425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12200" y="2324880"/>
            <a:ext cx="10374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b="1" dirty="0"/>
              <a:t>DHT </a:t>
            </a:r>
            <a:r>
              <a:rPr lang="en-IN" b="1" dirty="0" smtClean="0"/>
              <a:t> </a:t>
            </a:r>
            <a:r>
              <a:rPr lang="en-IN" sz="2400" b="1" dirty="0" smtClean="0"/>
              <a:t>11</a:t>
            </a:r>
            <a:endParaRPr lang="en-IN" sz="2400" b="1" dirty="0"/>
          </a:p>
        </p:txBody>
      </p:sp>
      <p:sp>
        <p:nvSpPr>
          <p:cNvPr id="8" name="Rectangle 7"/>
          <p:cNvSpPr/>
          <p:nvPr/>
        </p:nvSpPr>
        <p:spPr>
          <a:xfrm>
            <a:off x="4746111" y="2347911"/>
            <a:ext cx="27213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/>
              <a:t>SOIL MOISTURE SENSOR 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458" y="965731"/>
            <a:ext cx="2112136" cy="137425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607" y="1029995"/>
            <a:ext cx="2279284" cy="13099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545935" y="2327498"/>
            <a:ext cx="1901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dirty="0" smtClean="0"/>
              <a:t>RAIN INDICATOR </a:t>
            </a:r>
            <a:endParaRPr lang="en-IN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621" y="3186096"/>
            <a:ext cx="2552365" cy="122241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092346" y="3804838"/>
            <a:ext cx="28082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 smtClean="0"/>
              <a:t>MICRO  CONTROLLER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334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5" grpId="0" animBg="1"/>
      <p:bldP spid="27" grpId="0" animBg="1"/>
      <p:bldP spid="30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33573" y="796569"/>
            <a:ext cx="56312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CONCEPT OF IRRIGATION </a:t>
            </a:r>
            <a:endParaRPr lang="en-IN" sz="4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33573" y="1703249"/>
            <a:ext cx="91725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 smtClean="0">
                <a:solidFill>
                  <a:schemeClr val="accent6">
                    <a:lumMod val="75000"/>
                  </a:schemeClr>
                </a:solidFill>
              </a:rPr>
              <a:t>OMC&lt;AMC &lt; FC</a:t>
            </a:r>
          </a:p>
          <a:p>
            <a:endParaRPr lang="en-IN" sz="2000" dirty="0" smtClean="0"/>
          </a:p>
          <a:p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Data is analysed using basic formula calculation for irrigation and desired results are obtained.</a:t>
            </a:r>
            <a:b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frequency </a:t>
            </a: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of irrigation= (</a:t>
            </a:r>
            <a:r>
              <a:rPr lang="en-I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omc-amc</a:t>
            </a: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)/per day water consumption  (u)</a:t>
            </a:r>
            <a:b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2000" dirty="0" smtClean="0"/>
              <a:t> </a:t>
            </a:r>
            <a:endParaRPr lang="en-IN" sz="2000" dirty="0"/>
          </a:p>
        </p:txBody>
      </p:sp>
      <p:sp>
        <p:nvSpPr>
          <p:cNvPr id="4" name="Rectangle 3"/>
          <p:cNvSpPr/>
          <p:nvPr/>
        </p:nvSpPr>
        <p:spPr>
          <a:xfrm>
            <a:off x="2955924" y="4148812"/>
            <a:ext cx="712787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/>
              <a:t>SOURCE:-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000" dirty="0" err="1"/>
              <a:t>NRCCA</a:t>
            </a:r>
            <a:r>
              <a:rPr lang="en-IN" sz="2000" dirty="0"/>
              <a:t> (NORTHEAST REGION CERTIFIED CROP ADVISER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000" dirty="0"/>
              <a:t>FAO (</a:t>
            </a:r>
            <a:r>
              <a:rPr lang="en-IN" sz="2000" dirty="0">
                <a:hlinkClick r:id="rId2"/>
              </a:rPr>
              <a:t>www.fao.org</a:t>
            </a:r>
            <a:r>
              <a:rPr lang="en-IN" sz="20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000" dirty="0">
                <a:hlinkClick r:id="rId3"/>
              </a:rPr>
              <a:t>www.sciencedirect.com</a:t>
            </a:r>
            <a:endParaRPr lang="en-IN" sz="2000" dirty="0"/>
          </a:p>
          <a:p>
            <a:pPr marL="342900" indent="-342900">
              <a:buFont typeface="+mj-lt"/>
              <a:buAutoNum type="arabicPeriod"/>
            </a:pPr>
            <a:r>
              <a:rPr lang="en-IN" sz="2000" dirty="0">
                <a:hlinkClick r:id="rId4"/>
              </a:rPr>
              <a:t>www.Illinois.edu</a:t>
            </a:r>
            <a:endParaRPr lang="en-IN" sz="2000" dirty="0"/>
          </a:p>
          <a:p>
            <a:pPr marL="342900" indent="-342900">
              <a:buFont typeface="+mj-lt"/>
              <a:buAutoNum type="arabicPeriod"/>
            </a:pPr>
            <a:endParaRPr lang="en-IN" sz="2000" dirty="0"/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42002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4"/>
            <a:ext cx="6028233" cy="33892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055" y="1672"/>
            <a:ext cx="5991945" cy="33892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4" y="3380692"/>
            <a:ext cx="12077700" cy="3477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487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31210" cy="3390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390900"/>
            <a:ext cx="12192000" cy="3568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789" y="0"/>
            <a:ext cx="6031211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90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9010" y="218916"/>
            <a:ext cx="10018713" cy="872544"/>
          </a:xfrm>
        </p:spPr>
        <p:txBody>
          <a:bodyPr/>
          <a:lstStyle/>
          <a:p>
            <a:pPr algn="l"/>
            <a:r>
              <a:rPr lang="en-IN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MARKET</a:t>
            </a:r>
            <a:endParaRPr lang="en-IN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86234" y="1091460"/>
            <a:ext cx="454345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/>
              <a:t> </a:t>
            </a:r>
            <a:r>
              <a:rPr lang="en-IN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Prospective Customers-</a:t>
            </a:r>
          </a:p>
          <a:p>
            <a:r>
              <a:rPr lang="en-IN" sz="2400" dirty="0" smtClean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Farmers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Agricultural Researchers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Gardeners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Commercial farms 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Flower farms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2386234" y="4400550"/>
            <a:ext cx="784383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FAO (FOOD AND AGRICULTURE ORGANISATION </a:t>
            </a: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)  - </a:t>
            </a: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70 percent </a:t>
            </a: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rural households still depend primarily on agriculture</a:t>
            </a:r>
            <a:r>
              <a:rPr lang="en-IN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IN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Up to May 2018, </a:t>
            </a:r>
            <a:r>
              <a:rPr lang="en-IN" sz="2000" b="1" dirty="0">
                <a:latin typeface="Calibri" panose="020F0502020204030204" pitchFamily="34" charset="0"/>
                <a:cs typeface="Calibri" panose="020F0502020204030204" pitchFamily="34" charset="0"/>
              </a:rPr>
              <a:t>9.87 million farmers were registered on e-NAM platform.(www.ibef.org)</a:t>
            </a:r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28316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346" y="230748"/>
            <a:ext cx="10018713" cy="1752599"/>
          </a:xfrm>
        </p:spPr>
        <p:txBody>
          <a:bodyPr/>
          <a:lstStyle/>
          <a:p>
            <a:pPr algn="l"/>
            <a:r>
              <a:rPr lang="en-IN" b="1" dirty="0" smtClean="0"/>
              <a:t>Competition-</a:t>
            </a:r>
            <a:endParaRPr lang="en-IN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983346" y="1983347"/>
            <a:ext cx="3722494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Available product-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ET gauge (spectrum technologies)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 smtClean="0"/>
              <a:t>Cropin</a:t>
            </a:r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 smtClean="0"/>
              <a:t>Fasal</a:t>
            </a:r>
            <a:r>
              <a:rPr lang="en-IN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1983346" y="3907560"/>
            <a:ext cx="89894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ET gauge – this is mainly a research product. It measures the moisture value but does not predict the irrigation Time left. Where as our product predict irrigation time accurately  </a:t>
            </a:r>
          </a:p>
          <a:p>
            <a:endParaRPr lang="en-IN" dirty="0"/>
          </a:p>
          <a:p>
            <a:r>
              <a:rPr lang="en-IN" dirty="0" smtClean="0"/>
              <a:t>Cropin – cropin provide irrigation solution by manual feedback from farmers and geological data of particular location. Where as we predict with real time data from field.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1983346" y="3448593"/>
            <a:ext cx="25891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 smtClean="0"/>
              <a:t>How are we different-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99180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2637</TotalTime>
  <Words>407</Words>
  <Application>Microsoft Office PowerPoint</Application>
  <PresentationFormat>Widescreen</PresentationFormat>
  <Paragraphs>115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Corbel</vt:lpstr>
      <vt:lpstr>Wingdings</vt:lpstr>
      <vt:lpstr>Parallax</vt:lpstr>
      <vt:lpstr>RAJASTHAN TECHNICAL UNIVERSITY KOTA</vt:lpstr>
      <vt:lpstr>PROBLEM STATEMENT </vt:lpstr>
      <vt:lpstr>SOLUTION APPROACH </vt:lpstr>
      <vt:lpstr>PowerPoint Presentation</vt:lpstr>
      <vt:lpstr>PowerPoint Presentation</vt:lpstr>
      <vt:lpstr>PowerPoint Presentation</vt:lpstr>
      <vt:lpstr>PowerPoint Presentation</vt:lpstr>
      <vt:lpstr>MARKET</vt:lpstr>
      <vt:lpstr>Competition-</vt:lpstr>
      <vt:lpstr>MARKETING STRATEGY</vt:lpstr>
      <vt:lpstr>PowerPoint Presentation</vt:lpstr>
      <vt:lpstr>FINANCIAL</vt:lpstr>
      <vt:lpstr>VALUE STATEMENT</vt:lpstr>
      <vt:lpstr>TEAM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RAJASTHAN TECHNICAL UNIVERSITY KOTA</dc:title>
  <dc:creator>Pritam Sharma</dc:creator>
  <cp:lastModifiedBy>Pritam Sharma</cp:lastModifiedBy>
  <cp:revision>79</cp:revision>
  <dcterms:created xsi:type="dcterms:W3CDTF">2019-05-26T16:48:13Z</dcterms:created>
  <dcterms:modified xsi:type="dcterms:W3CDTF">2019-06-26T16:37:32Z</dcterms:modified>
</cp:coreProperties>
</file>

<file path=docProps/thumbnail.jpeg>
</file>